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268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B775-1B95-4C9C-9DCE-79C0850B184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4B775-1B95-4C9C-9DCE-79C0850B184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C4354-B4FD-4F6D-AD76-4D7EC00FD1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aleverence@interact.ccsd.net" TargetMode="External"/><Relationship Id="rId5" Type="http://schemas.openxmlformats.org/officeDocument/2006/relationships/hyperlink" Target="mailto:alcrouse@interact.ccsd.net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morocan t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8600" y="152400"/>
            <a:ext cx="3657600" cy="1295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14300" y="1600200"/>
            <a:ext cx="2971800" cy="7391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Reminder: Thanksgiving is next week. There is no school the week of Thanksgiving. Enjoy your break! </a:t>
            </a:r>
          </a:p>
          <a:p>
            <a:endParaRPr lang="en-US" sz="1400" dirty="0">
              <a:solidFill>
                <a:schemeClr val="tx1"/>
              </a:solidFill>
              <a:latin typeface="Albertus Medium" panose="020E0602030304020304" pitchFamily="34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The weeks following Thanksgiving and leading up to the holidays will be a busy time for us. If your family does not participate in winter holidays/activities, please let us know so we can make other arrangements for your child. </a:t>
            </a:r>
          </a:p>
          <a:p>
            <a:endParaRPr lang="en-US" sz="1400" dirty="0">
              <a:solidFill>
                <a:schemeClr val="tx1"/>
              </a:solidFill>
              <a:latin typeface="Albertus Medium" panose="020E0602030304020304" pitchFamily="34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After the break next week, we will discuss family traditions. If you would like to share a food, craft, or activity with the class, we will be asking for volunteers in the coming weeks. </a:t>
            </a:r>
            <a:endParaRPr lang="en-US" sz="1400" dirty="0" smtClean="0">
              <a:solidFill>
                <a:schemeClr val="tx1"/>
              </a:solidFill>
              <a:latin typeface="Albertus Medium" panose="020E0602030304020304" pitchFamily="34" charset="0"/>
            </a:endParaRPr>
          </a:p>
          <a:p>
            <a:endParaRPr lang="en-US" sz="1400" u="sng" dirty="0">
              <a:solidFill>
                <a:schemeClr val="tx1"/>
              </a:solidFill>
              <a:latin typeface="Albertus Medium" panose="020E0602030304020304" pitchFamily="34" charset="0"/>
            </a:endParaRPr>
          </a:p>
          <a:p>
            <a:r>
              <a:rPr lang="en-US" sz="1200" u="sng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Scholastic </a:t>
            </a:r>
            <a:r>
              <a:rPr lang="en-US" sz="1200" u="sng" dirty="0">
                <a:solidFill>
                  <a:schemeClr val="tx1"/>
                </a:solidFill>
                <a:latin typeface="Albertus Medium" panose="020E0602030304020304" pitchFamily="34" charset="0"/>
              </a:rPr>
              <a:t>Book Orders</a:t>
            </a:r>
            <a:r>
              <a:rPr lang="en-US" sz="1200" dirty="0">
                <a:solidFill>
                  <a:schemeClr val="tx1"/>
                </a:solidFill>
                <a:latin typeface="Albertus Medium" panose="020E0602030304020304" pitchFamily="34" charset="0"/>
              </a:rPr>
              <a:t>: </a:t>
            </a:r>
            <a: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 If </a:t>
            </a:r>
            <a:r>
              <a:rPr lang="en-US" sz="1200" dirty="0">
                <a:solidFill>
                  <a:schemeClr val="tx1"/>
                </a:solidFill>
                <a:latin typeface="Albertus Medium" panose="020E0602030304020304" pitchFamily="34" charset="0"/>
              </a:rPr>
              <a:t>you would like to order books, please remember: </a:t>
            </a:r>
            <a:endParaRPr lang="en-US" sz="1200" dirty="0" smtClean="0">
              <a:solidFill>
                <a:schemeClr val="tx1"/>
              </a:solidFill>
              <a:latin typeface="Albertus Medium" panose="020E0602030304020304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- </a:t>
            </a:r>
            <a: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Put </a:t>
            </a:r>
            <a:r>
              <a:rPr lang="en-US" sz="1200" dirty="0">
                <a:solidFill>
                  <a:schemeClr val="tx1"/>
                </a:solidFill>
                <a:latin typeface="Albertus Medium" panose="020E0602030304020304" pitchFamily="34" charset="0"/>
              </a:rPr>
              <a:t>your child's name on the </a:t>
            </a:r>
            <a: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form</a:t>
            </a:r>
            <a:b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</a:br>
            <a: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- Checks </a:t>
            </a:r>
            <a:r>
              <a:rPr lang="en-US" sz="1200" dirty="0">
                <a:solidFill>
                  <a:schemeClr val="tx1"/>
                </a:solidFill>
                <a:latin typeface="Albertus Medium" panose="020E0602030304020304" pitchFamily="34" charset="0"/>
              </a:rPr>
              <a:t>should be made payable to </a:t>
            </a:r>
            <a: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 </a:t>
            </a:r>
          </a:p>
          <a:p>
            <a:r>
              <a:rPr lang="en-US" sz="1200" dirty="0">
                <a:solidFill>
                  <a:schemeClr val="tx1"/>
                </a:solidFill>
                <a:latin typeface="Albertus Medium" panose="020E0602030304020304" pitchFamily="34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  </a:t>
            </a:r>
            <a: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Scholastic </a:t>
            </a:r>
            <a:r>
              <a:rPr lang="en-US" sz="1200" dirty="0">
                <a:solidFill>
                  <a:schemeClr val="tx1"/>
                </a:solidFill>
                <a:latin typeface="Albertus Medium" panose="020E0602030304020304" pitchFamily="34" charset="0"/>
              </a:rPr>
              <a:t>Reading </a:t>
            </a:r>
            <a: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Club</a:t>
            </a:r>
            <a:r>
              <a:rPr lang="en-US" sz="1200" dirty="0">
                <a:solidFill>
                  <a:schemeClr val="tx1"/>
                </a:solidFill>
                <a:latin typeface="Albertus Medium" panose="020E0602030304020304" pitchFamily="34" charset="0"/>
              </a:rPr>
              <a:t/>
            </a:r>
            <a:br>
              <a:rPr lang="en-US" sz="1200" dirty="0">
                <a:solidFill>
                  <a:schemeClr val="tx1"/>
                </a:solidFill>
                <a:latin typeface="Albertus Medium" panose="020E0602030304020304" pitchFamily="34" charset="0"/>
              </a:rPr>
            </a:br>
            <a: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- </a:t>
            </a:r>
            <a: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We </a:t>
            </a:r>
            <a:r>
              <a:rPr lang="en-US" sz="1200" dirty="0">
                <a:solidFill>
                  <a:schemeClr val="tx1"/>
                </a:solidFill>
                <a:latin typeface="Albertus Medium" panose="020E0602030304020304" pitchFamily="34" charset="0"/>
              </a:rPr>
              <a:t>can NOT accept </a:t>
            </a:r>
            <a: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cash</a:t>
            </a:r>
            <a:b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</a:br>
            <a: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- You </a:t>
            </a:r>
            <a:r>
              <a:rPr lang="en-US" sz="1200" dirty="0">
                <a:solidFill>
                  <a:schemeClr val="tx1"/>
                </a:solidFill>
                <a:latin typeface="Albertus Medium" panose="020E0602030304020304" pitchFamily="34" charset="0"/>
              </a:rPr>
              <a:t>can order online with a </a:t>
            </a:r>
            <a: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credit</a:t>
            </a:r>
          </a:p>
          <a:p>
            <a:pPr algn="r"/>
            <a: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                               </a:t>
            </a:r>
            <a:r>
              <a:rPr lang="en-US" sz="1200" dirty="0">
                <a:solidFill>
                  <a:schemeClr val="tx1"/>
                </a:solidFill>
                <a:latin typeface="Albertus Medium" panose="020E0602030304020304" pitchFamily="34" charset="0"/>
              </a:rPr>
              <a:t>or </a:t>
            </a:r>
            <a: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debit </a:t>
            </a:r>
            <a: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card</a:t>
            </a:r>
            <a:b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</a:br>
            <a: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           </a:t>
            </a:r>
            <a: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(</a:t>
            </a:r>
            <a: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scholastic.com/</a:t>
            </a:r>
          </a:p>
          <a:p>
            <a:pPr algn="r"/>
            <a:r>
              <a:rPr lang="en-US" sz="1200" dirty="0" err="1" smtClean="0">
                <a:solidFill>
                  <a:schemeClr val="tx1"/>
                </a:solidFill>
                <a:latin typeface="Albertus Medium" panose="020E0602030304020304" pitchFamily="34" charset="0"/>
              </a:rPr>
              <a:t>readingclub</a:t>
            </a:r>
            <a: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)</a:t>
            </a:r>
            <a: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</a:br>
            <a: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     - </a:t>
            </a:r>
            <a:r>
              <a:rPr lang="en-US" sz="1200" dirty="0">
                <a:solidFill>
                  <a:schemeClr val="tx1"/>
                </a:solidFill>
                <a:latin typeface="Albertus Medium" panose="020E0602030304020304" pitchFamily="34" charset="0"/>
              </a:rPr>
              <a:t>Our class code is </a:t>
            </a:r>
            <a: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Albertus Medium" panose="020E0602030304020304" pitchFamily="34" charset="0"/>
              </a:rPr>
            </a:br>
            <a:r>
              <a:rPr lang="en-US" sz="1200" b="1" dirty="0" smtClean="0">
                <a:solidFill>
                  <a:schemeClr val="tx1"/>
                </a:solidFill>
                <a:latin typeface="Albertus Medium" panose="020E0602030304020304" pitchFamily="34" charset="0"/>
              </a:rPr>
              <a:t>LHKVV</a:t>
            </a:r>
            <a:endParaRPr lang="en-US" sz="1400" b="1" dirty="0">
              <a:solidFill>
                <a:schemeClr val="tx1"/>
              </a:solidFill>
              <a:latin typeface="Albertus Medium" panose="020E0602030304020304" pitchFamily="34" charset="0"/>
            </a:endParaRPr>
          </a:p>
          <a:p>
            <a:endParaRPr lang="en-US" sz="1400" dirty="0">
              <a:solidFill>
                <a:schemeClr val="tx1"/>
              </a:solidFill>
              <a:latin typeface="Albertus Medium" panose="020E06020303040203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24200" y="5638800"/>
            <a:ext cx="3657600" cy="3352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Nov. 1: Christopher’s </a:t>
            </a:r>
            <a:r>
              <a:rPr lang="en-US" dirty="0">
                <a:solidFill>
                  <a:schemeClr val="tx1"/>
                </a:solidFill>
              </a:rPr>
              <a:t>birthday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Nov. 8: Election Day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- No School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Nov. 11: Veterans’ Day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Nov. 23: Andy’s birthday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Nov. 24: Thanksgiving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Nov. 21-25: Thanksgiving Week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- No School all week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246402" y="2335161"/>
            <a:ext cx="3413195" cy="31242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u="sng" dirty="0" smtClean="0">
                <a:solidFill>
                  <a:schemeClr val="tx1"/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  <a:t/>
            </a:r>
            <a:br>
              <a:rPr lang="en-US" sz="1400" u="sng" dirty="0" smtClean="0">
                <a:solidFill>
                  <a:schemeClr val="tx1"/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</a:br>
            <a:r>
              <a:rPr lang="en-US" sz="1400" u="sng" dirty="0" smtClean="0">
                <a:solidFill>
                  <a:schemeClr val="tx1"/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  <a:t>What’s </a:t>
            </a:r>
            <a:r>
              <a:rPr lang="en-US" sz="1400" u="sng" dirty="0">
                <a:solidFill>
                  <a:schemeClr val="tx1"/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  <a:t>going on in school:</a:t>
            </a:r>
            <a:br>
              <a:rPr lang="en-US" sz="1400" u="sng" dirty="0">
                <a:solidFill>
                  <a:schemeClr val="tx1"/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</a:br>
            <a:r>
              <a:rPr lang="en-US" sz="1400" u="sng" dirty="0" smtClean="0">
                <a:solidFill>
                  <a:schemeClr val="tx1"/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  <a:t/>
            </a:r>
            <a:br>
              <a:rPr lang="en-US" sz="1400" u="sng" dirty="0" smtClean="0">
                <a:solidFill>
                  <a:schemeClr val="tx1"/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</a:br>
            <a:r>
              <a:rPr lang="en-US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Reading</a:t>
            </a:r>
            <a:r>
              <a:rPr lang="en-US" sz="1400" b="1" dirty="0">
                <a:solidFill>
                  <a:schemeClr val="tx1"/>
                </a:solidFill>
                <a:ea typeface="Calibri"/>
                <a:cs typeface="Times New Roman"/>
              </a:rPr>
              <a:t>: 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  <a:t>Fluency/comprehension</a:t>
            </a:r>
            <a:r>
              <a:rPr lang="en-US" sz="14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en-US" sz="1400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sz="1400" b="1" dirty="0">
                <a:solidFill>
                  <a:schemeClr val="tx1"/>
                </a:solidFill>
                <a:ea typeface="Calibri"/>
                <a:cs typeface="Times New Roman"/>
              </a:rPr>
              <a:t>Math:</a:t>
            </a:r>
            <a:r>
              <a:rPr lang="en-US" sz="1400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  <a:t>Addition</a:t>
            </a:r>
            <a:b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Writing</a:t>
            </a:r>
            <a:r>
              <a:rPr lang="en-US" sz="1400" b="1" dirty="0">
                <a:solidFill>
                  <a:schemeClr val="tx1"/>
                </a:solidFill>
                <a:ea typeface="Calibri"/>
                <a:cs typeface="Times New Roman"/>
              </a:rPr>
              <a:t>: 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  <a:t>Opinions</a:t>
            </a:r>
            <a:r>
              <a:rPr lang="en-US" sz="14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en-US" sz="1400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sz="1400" b="1" dirty="0">
                <a:solidFill>
                  <a:schemeClr val="tx1"/>
                </a:solidFill>
                <a:ea typeface="Calibri"/>
                <a:cs typeface="Times New Roman"/>
              </a:rPr>
              <a:t>Social Studies</a:t>
            </a:r>
            <a:r>
              <a:rPr lang="en-US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: 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  <a:t>Thanksgiving</a:t>
            </a:r>
            <a:endParaRPr lang="en-US" sz="1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i="1" dirty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  <a:t>Read 20 minutes each evening.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i="1" dirty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  <a:t/>
            </a:r>
            <a:br>
              <a:rPr lang="en-US" sz="1400" b="1" i="1" dirty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</a:br>
            <a:endParaRPr lang="en-US" sz="1400" dirty="0">
              <a:solidFill>
                <a:schemeClr val="tx1"/>
              </a:solidFill>
              <a:ea typeface="Calibri"/>
              <a:cs typeface="Aharoni" panose="02010803020104030203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381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274" name="Picture 10" descr="http://content.mycutegraphics.com/graphics/month/november/month-november-aut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5393"/>
            <a:ext cx="3352801" cy="1212407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989165" y="168056"/>
            <a:ext cx="2699229" cy="3754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 smtClean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NOV. </a:t>
            </a:r>
            <a:r>
              <a:rPr lang="en-US" sz="1600" b="1" dirty="0" smtClean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14-17, </a:t>
            </a:r>
            <a:r>
              <a:rPr lang="en-US" sz="1600" b="1" dirty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2016</a:t>
            </a:r>
            <a:endParaRPr lang="en-US" sz="1050" dirty="0">
              <a:ea typeface="Calibri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1870812" y="7136593"/>
            <a:ext cx="3352800" cy="35721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IMPORTANT DATES</a:t>
            </a:r>
            <a:endParaRPr lang="en-US" sz="1050" dirty="0">
              <a:ea typeface="Calibri"/>
              <a:cs typeface="Times New Roman"/>
            </a:endParaRPr>
          </a:p>
        </p:txBody>
      </p:sp>
      <p:pic>
        <p:nvPicPr>
          <p:cNvPr id="11278" name="Picture 14" descr="Cooked Turke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8791" y="543543"/>
            <a:ext cx="3084422" cy="17526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938002" y="585814"/>
            <a:ext cx="2286000" cy="1587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</a:rPr>
              <a:t>Ms. Crouse and</a:t>
            </a:r>
            <a:br>
              <a:rPr lang="en-US" sz="1400" dirty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</a:rPr>
            </a:br>
            <a:r>
              <a:rPr lang="en-US" sz="1400" dirty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</a:rPr>
              <a:t>Mrs. </a:t>
            </a:r>
            <a:r>
              <a:rPr lang="en-US" sz="1400" dirty="0" err="1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</a:rPr>
              <a:t>Leverence</a:t>
            </a:r>
            <a:endParaRPr lang="en-US" sz="1400" dirty="0">
              <a:latin typeface="Agency FB" panose="020B0503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latin typeface="Agency FB" panose="020B0503020202020204" pitchFamily="34" charset="0"/>
                <a:ea typeface="Calibri"/>
                <a:cs typeface="Times New Roman"/>
              </a:rPr>
              <a:t>Second Grade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  <a:hlinkClick r:id="rId5"/>
              </a:rPr>
              <a:t>alcrouse@interact.ccsd.net</a:t>
            </a:r>
            <a:r>
              <a:rPr lang="en-US" sz="1400" dirty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</a:rPr>
            </a:br>
            <a:r>
              <a:rPr lang="en-US" sz="1400" dirty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  <a:hlinkClick r:id="rId6"/>
              </a:rPr>
              <a:t>aaleverence@interact.ccsd.ne</a:t>
            </a:r>
            <a:r>
              <a:rPr lang="en-US" sz="1400" dirty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</a:rPr>
              <a:t>t </a:t>
            </a:r>
            <a:endParaRPr lang="en-US" sz="1400" dirty="0">
              <a:latin typeface="Agency FB" panose="020B0503020202020204" pitchFamily="34" charset="0"/>
              <a:ea typeface="Calibri"/>
              <a:cs typeface="Times New Roman"/>
            </a:endParaRPr>
          </a:p>
        </p:txBody>
      </p:sp>
      <p:pic>
        <p:nvPicPr>
          <p:cNvPr id="11280" name="Picture 16" descr="Turkey and Pumpkin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7602166"/>
            <a:ext cx="1600200" cy="1541834"/>
          </a:xfrm>
          <a:prstGeom prst="rect">
            <a:avLst/>
          </a:prstGeom>
          <a:noFill/>
        </p:spPr>
      </p:pic>
      <p:pic>
        <p:nvPicPr>
          <p:cNvPr id="11284" name="Picture 20" descr="Ear of Cor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4002" y="8330888"/>
            <a:ext cx="633998" cy="813112"/>
          </a:xfrm>
          <a:prstGeom prst="rect">
            <a:avLst/>
          </a:prstGeom>
          <a:noFill/>
        </p:spPr>
      </p:pic>
      <p:pic>
        <p:nvPicPr>
          <p:cNvPr id="27" name="Picture 20" descr="Ear of Cor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8330888"/>
            <a:ext cx="633998" cy="813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142</Words>
  <Application>Microsoft Office PowerPoint</Application>
  <PresentationFormat>On-screen Show (4:3)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WCPS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megan.alessi</dc:creator>
  <cp:lastModifiedBy>LocalAdmin</cp:lastModifiedBy>
  <cp:revision>25</cp:revision>
  <dcterms:created xsi:type="dcterms:W3CDTF">2012-10-11T13:58:26Z</dcterms:created>
  <dcterms:modified xsi:type="dcterms:W3CDTF">2016-11-15T22:44:04Z</dcterms:modified>
</cp:coreProperties>
</file>