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268"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4B775-1B95-4C9C-9DCE-79C0850B184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E4B775-1B95-4C9C-9DCE-79C0850B184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E4B775-1B95-4C9C-9DCE-79C0850B1847}"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E4B775-1B95-4C9C-9DCE-79C0850B1847}"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4B775-1B95-4C9C-9DCE-79C0850B1847}"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4B775-1B95-4C9C-9DCE-79C0850B184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4B775-1B95-4C9C-9DCE-79C0850B184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4354-B4FD-4F6D-AD76-4D7EC00FD1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4E4B775-1B95-4C9C-9DCE-79C0850B1847}" type="datetimeFigureOut">
              <a:rPr lang="en-US" smtClean="0"/>
              <a:t>11/7/2016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84C4354-B4FD-4F6D-AD76-4D7EC00FD1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aaleverence@interact.ccsd.net" TargetMode="External"/><Relationship Id="rId5" Type="http://schemas.openxmlformats.org/officeDocument/2006/relationships/hyperlink" Target="mailto:alcrouse@interact.ccsd.net"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morocan tile.jpg"/>
          <p:cNvPicPr>
            <a:picLocks noChangeAspect="1"/>
          </p:cNvPicPr>
          <p:nvPr/>
        </p:nvPicPr>
        <p:blipFill>
          <a:blip r:embed="rId2" cstate="print"/>
          <a:stretch>
            <a:fillRect/>
          </a:stretch>
        </p:blipFill>
        <p:spPr>
          <a:xfrm>
            <a:off x="0" y="0"/>
            <a:ext cx="6858000" cy="9144000"/>
          </a:xfrm>
          <a:prstGeom prst="rect">
            <a:avLst/>
          </a:prstGeom>
        </p:spPr>
      </p:pic>
      <p:sp>
        <p:nvSpPr>
          <p:cNvPr id="6" name="Rounded Rectangle 5"/>
          <p:cNvSpPr/>
          <p:nvPr/>
        </p:nvSpPr>
        <p:spPr>
          <a:xfrm>
            <a:off x="228600" y="152400"/>
            <a:ext cx="3657600" cy="1295400"/>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4300" y="1600200"/>
            <a:ext cx="2971800" cy="7391400"/>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u="sng" dirty="0">
                <a:solidFill>
                  <a:schemeClr val="tx1"/>
                </a:solidFill>
                <a:latin typeface="Albertus Medium" panose="020E0602030304020304" pitchFamily="34" charset="0"/>
              </a:rPr>
              <a:t>Scholastic Book Orders</a:t>
            </a:r>
            <a:r>
              <a:rPr lang="en-US" sz="1400" dirty="0">
                <a:solidFill>
                  <a:schemeClr val="tx1"/>
                </a:solidFill>
                <a:latin typeface="Albertus Medium" panose="020E0602030304020304" pitchFamily="34" charset="0"/>
              </a:rPr>
              <a:t>: Your child should be bringing home a Scholastic Book Order form. If you would like to order books, please remember: </a:t>
            </a:r>
            <a:r>
              <a:rPr lang="en-US" sz="1400" dirty="0" smtClean="0">
                <a:solidFill>
                  <a:schemeClr val="tx1"/>
                </a:solidFill>
                <a:latin typeface="Albertus Medium" panose="020E0602030304020304" pitchFamily="34" charset="0"/>
              </a:rPr>
              <a:t/>
            </a:r>
            <a:br>
              <a:rPr lang="en-US" sz="1400" dirty="0" smtClean="0">
                <a:solidFill>
                  <a:schemeClr val="tx1"/>
                </a:solidFill>
                <a:latin typeface="Albertus Medium" panose="020E0602030304020304" pitchFamily="34" charset="0"/>
              </a:rPr>
            </a:br>
            <a:r>
              <a:rPr lang="en-US" sz="1400" dirty="0" smtClean="0">
                <a:solidFill>
                  <a:schemeClr val="tx1"/>
                </a:solidFill>
                <a:latin typeface="Albertus Medium" panose="020E0602030304020304" pitchFamily="34" charset="0"/>
              </a:rPr>
              <a:t> - Put </a:t>
            </a:r>
            <a:r>
              <a:rPr lang="en-US" sz="1400" dirty="0">
                <a:solidFill>
                  <a:schemeClr val="tx1"/>
                </a:solidFill>
                <a:latin typeface="Albertus Medium" panose="020E0602030304020304" pitchFamily="34" charset="0"/>
              </a:rPr>
              <a:t>your child's name on the </a:t>
            </a:r>
            <a:r>
              <a:rPr lang="en-US" sz="1400" dirty="0" smtClean="0">
                <a:solidFill>
                  <a:schemeClr val="tx1"/>
                </a:solidFill>
                <a:latin typeface="Albertus Medium" panose="020E0602030304020304" pitchFamily="34" charset="0"/>
              </a:rPr>
              <a:t>form</a:t>
            </a:r>
            <a:br>
              <a:rPr lang="en-US" sz="1400" dirty="0" smtClean="0">
                <a:solidFill>
                  <a:schemeClr val="tx1"/>
                </a:solidFill>
                <a:latin typeface="Albertus Medium" panose="020E0602030304020304" pitchFamily="34" charset="0"/>
              </a:rPr>
            </a:br>
            <a:r>
              <a:rPr lang="en-US" sz="1400" dirty="0" smtClean="0">
                <a:solidFill>
                  <a:schemeClr val="tx1"/>
                </a:solidFill>
                <a:latin typeface="Albertus Medium" panose="020E0602030304020304" pitchFamily="34" charset="0"/>
              </a:rPr>
              <a:t>- Checks </a:t>
            </a:r>
            <a:r>
              <a:rPr lang="en-US" sz="1400" dirty="0">
                <a:solidFill>
                  <a:schemeClr val="tx1"/>
                </a:solidFill>
                <a:latin typeface="Albertus Medium" panose="020E0602030304020304" pitchFamily="34" charset="0"/>
              </a:rPr>
              <a:t>should be made payable to Scholastic Reading </a:t>
            </a:r>
            <a:r>
              <a:rPr lang="en-US" sz="1400" dirty="0" smtClean="0">
                <a:solidFill>
                  <a:schemeClr val="tx1"/>
                </a:solidFill>
                <a:latin typeface="Albertus Medium" panose="020E0602030304020304" pitchFamily="34" charset="0"/>
              </a:rPr>
              <a:t>Club</a:t>
            </a:r>
            <a:br>
              <a:rPr lang="en-US" sz="1400" dirty="0" smtClean="0">
                <a:solidFill>
                  <a:schemeClr val="tx1"/>
                </a:solidFill>
                <a:latin typeface="Albertus Medium" panose="020E0602030304020304" pitchFamily="34" charset="0"/>
              </a:rPr>
            </a:br>
            <a:r>
              <a:rPr lang="en-US" sz="1400" dirty="0" smtClean="0">
                <a:solidFill>
                  <a:schemeClr val="tx1"/>
                </a:solidFill>
                <a:latin typeface="Albertus Medium" panose="020E0602030304020304" pitchFamily="34" charset="0"/>
              </a:rPr>
              <a:t>- We </a:t>
            </a:r>
            <a:r>
              <a:rPr lang="en-US" sz="1400" dirty="0">
                <a:solidFill>
                  <a:schemeClr val="tx1"/>
                </a:solidFill>
                <a:latin typeface="Albertus Medium" panose="020E0602030304020304" pitchFamily="34" charset="0"/>
              </a:rPr>
              <a:t>can NOT accept </a:t>
            </a:r>
            <a:r>
              <a:rPr lang="en-US" sz="1400" dirty="0" smtClean="0">
                <a:solidFill>
                  <a:schemeClr val="tx1"/>
                </a:solidFill>
                <a:latin typeface="Albertus Medium" panose="020E0602030304020304" pitchFamily="34" charset="0"/>
              </a:rPr>
              <a:t>cash</a:t>
            </a:r>
            <a:br>
              <a:rPr lang="en-US" sz="1400" dirty="0" smtClean="0">
                <a:solidFill>
                  <a:schemeClr val="tx1"/>
                </a:solidFill>
                <a:latin typeface="Albertus Medium" panose="020E0602030304020304" pitchFamily="34" charset="0"/>
              </a:rPr>
            </a:br>
            <a:r>
              <a:rPr lang="en-US" sz="1400" dirty="0" smtClean="0">
                <a:solidFill>
                  <a:schemeClr val="tx1"/>
                </a:solidFill>
                <a:latin typeface="Albertus Medium" panose="020E0602030304020304" pitchFamily="34" charset="0"/>
              </a:rPr>
              <a:t>- You </a:t>
            </a:r>
            <a:r>
              <a:rPr lang="en-US" sz="1400" dirty="0">
                <a:solidFill>
                  <a:schemeClr val="tx1"/>
                </a:solidFill>
                <a:latin typeface="Albertus Medium" panose="020E0602030304020304" pitchFamily="34" charset="0"/>
              </a:rPr>
              <a:t>can order online with a credit or </a:t>
            </a:r>
            <a:r>
              <a:rPr lang="en-US" sz="1400" dirty="0" smtClean="0">
                <a:solidFill>
                  <a:schemeClr val="tx1"/>
                </a:solidFill>
                <a:latin typeface="Albertus Medium" panose="020E0602030304020304" pitchFamily="34" charset="0"/>
              </a:rPr>
              <a:t>debit card (scholastic.com/</a:t>
            </a:r>
            <a:r>
              <a:rPr lang="en-US" sz="1400" dirty="0" err="1" smtClean="0">
                <a:solidFill>
                  <a:schemeClr val="tx1"/>
                </a:solidFill>
                <a:latin typeface="Albertus Medium" panose="020E0602030304020304" pitchFamily="34" charset="0"/>
              </a:rPr>
              <a:t>readingclub</a:t>
            </a:r>
            <a:r>
              <a:rPr lang="en-US" sz="1400" dirty="0" smtClean="0">
                <a:solidFill>
                  <a:schemeClr val="tx1"/>
                </a:solidFill>
                <a:latin typeface="Albertus Medium" panose="020E0602030304020304" pitchFamily="34" charset="0"/>
              </a:rPr>
              <a:t>)</a:t>
            </a:r>
            <a:br>
              <a:rPr lang="en-US" sz="1400" dirty="0" smtClean="0">
                <a:solidFill>
                  <a:schemeClr val="tx1"/>
                </a:solidFill>
                <a:latin typeface="Albertus Medium" panose="020E0602030304020304" pitchFamily="34" charset="0"/>
              </a:rPr>
            </a:br>
            <a:r>
              <a:rPr lang="en-US" sz="1400" dirty="0" smtClean="0">
                <a:solidFill>
                  <a:schemeClr val="tx1"/>
                </a:solidFill>
                <a:latin typeface="Albertus Medium" panose="020E0602030304020304" pitchFamily="34" charset="0"/>
              </a:rPr>
              <a:t>     - </a:t>
            </a:r>
            <a:r>
              <a:rPr lang="en-US" sz="1400" dirty="0">
                <a:solidFill>
                  <a:schemeClr val="tx1"/>
                </a:solidFill>
                <a:latin typeface="Albertus Medium" panose="020E0602030304020304" pitchFamily="34" charset="0"/>
              </a:rPr>
              <a:t>Our class code is </a:t>
            </a:r>
            <a:r>
              <a:rPr lang="en-US" sz="1400" b="1" dirty="0">
                <a:solidFill>
                  <a:schemeClr val="tx1"/>
                </a:solidFill>
                <a:latin typeface="Albertus Medium" panose="020E0602030304020304" pitchFamily="34" charset="0"/>
              </a:rPr>
              <a:t>LHKVV</a:t>
            </a:r>
          </a:p>
          <a:p>
            <a:endParaRPr lang="en-US" sz="1400" dirty="0">
              <a:solidFill>
                <a:schemeClr val="tx1"/>
              </a:solidFill>
              <a:latin typeface="Albertus Medium" panose="020E0602030304020304" pitchFamily="34" charset="0"/>
            </a:endParaRPr>
          </a:p>
          <a:p>
            <a:r>
              <a:rPr lang="en-US" sz="1200" dirty="0">
                <a:solidFill>
                  <a:schemeClr val="tx1"/>
                </a:solidFill>
                <a:latin typeface="Albertus Medium" panose="020E0602030304020304" pitchFamily="34" charset="0"/>
              </a:rPr>
              <a:t>Did you know that just 20 minutes of reading each night can help your child build his skills to become more successful at school? We encourage you to read with your children. See the flier on the back for some interesting statistics about daily reading. If you need books or reading materials for your child at home, contact </a:t>
            </a:r>
            <a:r>
              <a:rPr lang="en-US" sz="1200" dirty="0" smtClean="0">
                <a:solidFill>
                  <a:schemeClr val="tx1"/>
                </a:solidFill>
                <a:latin typeface="Albertus Medium" panose="020E0602030304020304" pitchFamily="34" charset="0"/>
              </a:rPr>
              <a:t>Ms. Crouse (alcrouse@interact.ccsd.net</a:t>
            </a:r>
            <a:r>
              <a:rPr lang="en-US" sz="1200" dirty="0">
                <a:solidFill>
                  <a:schemeClr val="tx1"/>
                </a:solidFill>
                <a:latin typeface="Albertus Medium" panose="020E0602030304020304" pitchFamily="34" charset="0"/>
              </a:rPr>
              <a:t>). She's happy to send </a:t>
            </a:r>
            <a:r>
              <a:rPr lang="en-US" sz="1200" dirty="0" smtClean="0">
                <a:solidFill>
                  <a:schemeClr val="tx1"/>
                </a:solidFill>
                <a:latin typeface="Albertus Medium" panose="020E0602030304020304" pitchFamily="34" charset="0"/>
              </a:rPr>
              <a:t>home books </a:t>
            </a:r>
            <a:r>
              <a:rPr lang="en-US" sz="1200" dirty="0">
                <a:solidFill>
                  <a:schemeClr val="tx1"/>
                </a:solidFill>
                <a:latin typeface="Albertus Medium" panose="020E0602030304020304" pitchFamily="34" charset="0"/>
              </a:rPr>
              <a:t>and </a:t>
            </a:r>
            <a:r>
              <a:rPr lang="en-US" sz="1200" dirty="0" smtClean="0">
                <a:solidFill>
                  <a:schemeClr val="tx1"/>
                </a:solidFill>
                <a:latin typeface="Albertus Medium" panose="020E0602030304020304" pitchFamily="34" charset="0"/>
              </a:rPr>
              <a:t>fluency passages to support your </a:t>
            </a:r>
            <a:br>
              <a:rPr lang="en-US" sz="1200" dirty="0" smtClean="0">
                <a:solidFill>
                  <a:schemeClr val="tx1"/>
                </a:solidFill>
                <a:latin typeface="Albertus Medium" panose="020E0602030304020304" pitchFamily="34" charset="0"/>
              </a:rPr>
            </a:br>
            <a:r>
              <a:rPr lang="en-US" sz="1200" dirty="0" smtClean="0">
                <a:solidFill>
                  <a:schemeClr val="tx1"/>
                </a:solidFill>
                <a:latin typeface="Albertus Medium" panose="020E0602030304020304" pitchFamily="34" charset="0"/>
              </a:rPr>
              <a:t>                         child's literacy</a:t>
            </a:r>
            <a:br>
              <a:rPr lang="en-US" sz="1200" dirty="0" smtClean="0">
                <a:solidFill>
                  <a:schemeClr val="tx1"/>
                </a:solidFill>
                <a:latin typeface="Albertus Medium" panose="020E0602030304020304" pitchFamily="34" charset="0"/>
              </a:rPr>
            </a:br>
            <a:r>
              <a:rPr lang="en-US" sz="1200" dirty="0" smtClean="0">
                <a:solidFill>
                  <a:schemeClr val="tx1"/>
                </a:solidFill>
                <a:latin typeface="Albertus Medium" panose="020E0602030304020304" pitchFamily="34" charset="0"/>
              </a:rPr>
              <a:t>                          </a:t>
            </a:r>
            <a:r>
              <a:rPr lang="en-US" sz="1200" dirty="0">
                <a:solidFill>
                  <a:schemeClr val="tx1"/>
                </a:solidFill>
                <a:latin typeface="Albertus Medium" panose="020E0602030304020304" pitchFamily="34" charset="0"/>
              </a:rPr>
              <a:t>growth</a:t>
            </a:r>
            <a:r>
              <a:rPr lang="en-US" sz="1200" dirty="0" smtClean="0">
                <a:solidFill>
                  <a:schemeClr val="tx1"/>
                </a:solidFill>
                <a:latin typeface="Albertus Medium" panose="020E0602030304020304" pitchFamily="34" charset="0"/>
              </a:rPr>
              <a:t>.</a:t>
            </a:r>
            <a:endParaRPr lang="en-US" sz="1200" dirty="0">
              <a:solidFill>
                <a:schemeClr val="tx1"/>
              </a:solidFill>
              <a:latin typeface="Albertus Medium" panose="020E0602030304020304" pitchFamily="34" charset="0"/>
            </a:endParaRPr>
          </a:p>
        </p:txBody>
      </p:sp>
      <p:sp>
        <p:nvSpPr>
          <p:cNvPr id="9" name="Rounded Rectangle 8"/>
          <p:cNvSpPr/>
          <p:nvPr/>
        </p:nvSpPr>
        <p:spPr>
          <a:xfrm>
            <a:off x="3124200" y="5638800"/>
            <a:ext cx="3657600" cy="3352800"/>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smtClean="0">
                <a:solidFill>
                  <a:schemeClr val="tx1"/>
                </a:solidFill>
              </a:rPr>
              <a:t>Nov. 1: Christopher’s </a:t>
            </a:r>
            <a:r>
              <a:rPr lang="en-US" dirty="0">
                <a:solidFill>
                  <a:schemeClr val="tx1"/>
                </a:solidFill>
              </a:rPr>
              <a:t>birthday</a:t>
            </a:r>
            <a:br>
              <a:rPr lang="en-US" dirty="0">
                <a:solidFill>
                  <a:schemeClr val="tx1"/>
                </a:solidFill>
              </a:rPr>
            </a:br>
            <a:r>
              <a:rPr lang="en-US" dirty="0" smtClean="0">
                <a:solidFill>
                  <a:schemeClr val="tx1"/>
                </a:solidFill>
              </a:rPr>
              <a:t>Nov. 8: Election Day</a:t>
            </a:r>
            <a:br>
              <a:rPr lang="en-US" dirty="0" smtClean="0">
                <a:solidFill>
                  <a:schemeClr val="tx1"/>
                </a:solidFill>
              </a:rPr>
            </a:br>
            <a:r>
              <a:rPr lang="en-US" dirty="0" smtClean="0">
                <a:solidFill>
                  <a:schemeClr val="tx1"/>
                </a:solidFill>
              </a:rPr>
              <a:t>- No School</a:t>
            </a:r>
            <a:r>
              <a:rPr lang="en-US" dirty="0">
                <a:solidFill>
                  <a:schemeClr val="tx1"/>
                </a:solidFill>
              </a:rPr>
              <a:t/>
            </a:r>
            <a:br>
              <a:rPr lang="en-US" dirty="0">
                <a:solidFill>
                  <a:schemeClr val="tx1"/>
                </a:solidFill>
              </a:rPr>
            </a:br>
            <a:r>
              <a:rPr lang="en-US" dirty="0" smtClean="0">
                <a:solidFill>
                  <a:schemeClr val="tx1"/>
                </a:solidFill>
              </a:rPr>
              <a:t>Nov. 11: Veterans’ Day</a:t>
            </a:r>
            <a:br>
              <a:rPr lang="en-US" dirty="0" smtClean="0">
                <a:solidFill>
                  <a:schemeClr val="tx1"/>
                </a:solidFill>
              </a:rPr>
            </a:br>
            <a:r>
              <a:rPr lang="en-US" dirty="0" smtClean="0">
                <a:solidFill>
                  <a:schemeClr val="tx1"/>
                </a:solidFill>
              </a:rPr>
              <a:t>Nov. 23: Andy’s birthday</a:t>
            </a:r>
            <a:r>
              <a:rPr lang="en-US" dirty="0">
                <a:solidFill>
                  <a:schemeClr val="tx1"/>
                </a:solidFill>
              </a:rPr>
              <a:t/>
            </a:r>
            <a:br>
              <a:rPr lang="en-US" dirty="0">
                <a:solidFill>
                  <a:schemeClr val="tx1"/>
                </a:solidFill>
              </a:rPr>
            </a:br>
            <a:r>
              <a:rPr lang="en-US" dirty="0" smtClean="0">
                <a:solidFill>
                  <a:schemeClr val="tx1"/>
                </a:solidFill>
              </a:rPr>
              <a:t>Nov. 24: Thanksgiving</a:t>
            </a:r>
            <a:r>
              <a:rPr lang="en-US" dirty="0">
                <a:solidFill>
                  <a:schemeClr val="tx1"/>
                </a:solidFill>
              </a:rPr>
              <a:t/>
            </a:r>
            <a:br>
              <a:rPr lang="en-US" dirty="0">
                <a:solidFill>
                  <a:schemeClr val="tx1"/>
                </a:solidFill>
              </a:rPr>
            </a:br>
            <a:r>
              <a:rPr lang="en-US" sz="1600" dirty="0" smtClean="0">
                <a:solidFill>
                  <a:schemeClr val="tx1"/>
                </a:solidFill>
              </a:rPr>
              <a:t>Nov. 21-25: Thanksgiving Week</a:t>
            </a:r>
            <a:r>
              <a:rPr lang="en-US" dirty="0" smtClean="0">
                <a:solidFill>
                  <a:schemeClr val="tx1"/>
                </a:solidFill>
              </a:rPr>
              <a:t/>
            </a:r>
            <a:br>
              <a:rPr lang="en-US" dirty="0" smtClean="0">
                <a:solidFill>
                  <a:schemeClr val="tx1"/>
                </a:solidFill>
              </a:rPr>
            </a:br>
            <a:r>
              <a:rPr lang="en-US" dirty="0" smtClean="0">
                <a:solidFill>
                  <a:schemeClr val="tx1"/>
                </a:solidFill>
              </a:rPr>
              <a:t>- No School all week</a:t>
            </a:r>
            <a:endParaRPr lang="en-US" dirty="0"/>
          </a:p>
        </p:txBody>
      </p:sp>
      <p:sp>
        <p:nvSpPr>
          <p:cNvPr id="10" name="Rounded Rectangle 9"/>
          <p:cNvSpPr/>
          <p:nvPr/>
        </p:nvSpPr>
        <p:spPr>
          <a:xfrm>
            <a:off x="3246402" y="2335161"/>
            <a:ext cx="3413195" cy="3124200"/>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1000"/>
              </a:spcAft>
            </a:pPr>
            <a:r>
              <a:rPr lang="en-US" sz="1400" u="sng" dirty="0" smtClean="0">
                <a:solidFill>
                  <a:schemeClr val="tx1"/>
                </a:solidFill>
                <a:latin typeface="Aharoni" panose="02010803020104030203" pitchFamily="2" charset="-79"/>
                <a:ea typeface="Calibri"/>
                <a:cs typeface="Aharoni" panose="02010803020104030203" pitchFamily="2" charset="-79"/>
              </a:rPr>
              <a:t/>
            </a:r>
            <a:br>
              <a:rPr lang="en-US" sz="1400" u="sng" dirty="0" smtClean="0">
                <a:solidFill>
                  <a:schemeClr val="tx1"/>
                </a:solidFill>
                <a:latin typeface="Aharoni" panose="02010803020104030203" pitchFamily="2" charset="-79"/>
                <a:ea typeface="Calibri"/>
                <a:cs typeface="Aharoni" panose="02010803020104030203" pitchFamily="2" charset="-79"/>
              </a:rPr>
            </a:br>
            <a:r>
              <a:rPr lang="en-US" sz="1400" u="sng" dirty="0" smtClean="0">
                <a:solidFill>
                  <a:schemeClr val="tx1"/>
                </a:solidFill>
                <a:latin typeface="Aharoni" panose="02010803020104030203" pitchFamily="2" charset="-79"/>
                <a:ea typeface="Calibri"/>
                <a:cs typeface="Aharoni" panose="02010803020104030203" pitchFamily="2" charset="-79"/>
              </a:rPr>
              <a:t>What’s </a:t>
            </a:r>
            <a:r>
              <a:rPr lang="en-US" sz="1400" u="sng" dirty="0">
                <a:solidFill>
                  <a:schemeClr val="tx1"/>
                </a:solidFill>
                <a:latin typeface="Aharoni" panose="02010803020104030203" pitchFamily="2" charset="-79"/>
                <a:ea typeface="Calibri"/>
                <a:cs typeface="Aharoni" panose="02010803020104030203" pitchFamily="2" charset="-79"/>
              </a:rPr>
              <a:t>going on in school:</a:t>
            </a:r>
            <a:br>
              <a:rPr lang="en-US" sz="1400" u="sng" dirty="0">
                <a:solidFill>
                  <a:schemeClr val="tx1"/>
                </a:solidFill>
                <a:latin typeface="Aharoni" panose="02010803020104030203" pitchFamily="2" charset="-79"/>
                <a:ea typeface="Calibri"/>
                <a:cs typeface="Aharoni" panose="02010803020104030203" pitchFamily="2" charset="-79"/>
              </a:rPr>
            </a:br>
            <a:r>
              <a:rPr lang="en-US" sz="1400" b="1" dirty="0">
                <a:solidFill>
                  <a:schemeClr val="tx1"/>
                </a:solidFill>
                <a:ea typeface="Calibri"/>
                <a:cs typeface="Times New Roman"/>
              </a:rPr>
              <a:t>Reading: </a:t>
            </a:r>
            <a:r>
              <a:rPr lang="en-US" sz="1400" dirty="0" smtClean="0">
                <a:solidFill>
                  <a:schemeClr val="tx1"/>
                </a:solidFill>
                <a:ea typeface="Calibri"/>
                <a:cs typeface="Times New Roman"/>
              </a:rPr>
              <a:t>Fluency/comprehension</a:t>
            </a:r>
            <a:r>
              <a:rPr lang="en-US" sz="1400" dirty="0">
                <a:solidFill>
                  <a:schemeClr val="tx1"/>
                </a:solidFill>
                <a:ea typeface="Calibri"/>
                <a:cs typeface="Times New Roman"/>
              </a:rPr>
              <a:t/>
            </a:r>
            <a:br>
              <a:rPr lang="en-US" sz="1400" dirty="0">
                <a:solidFill>
                  <a:schemeClr val="tx1"/>
                </a:solidFill>
                <a:ea typeface="Calibri"/>
                <a:cs typeface="Times New Roman"/>
              </a:rPr>
            </a:br>
            <a:r>
              <a:rPr lang="en-US" sz="1400" b="1" dirty="0">
                <a:solidFill>
                  <a:schemeClr val="tx1"/>
                </a:solidFill>
                <a:ea typeface="Calibri"/>
                <a:cs typeface="Times New Roman"/>
              </a:rPr>
              <a:t>Math:</a:t>
            </a:r>
            <a:r>
              <a:rPr lang="en-US" sz="1400" dirty="0">
                <a:solidFill>
                  <a:schemeClr val="tx1"/>
                </a:solidFill>
                <a:ea typeface="Calibri"/>
                <a:cs typeface="Times New Roman"/>
              </a:rPr>
              <a:t> </a:t>
            </a:r>
            <a:r>
              <a:rPr lang="en-US" sz="1400" dirty="0" smtClean="0">
                <a:solidFill>
                  <a:schemeClr val="tx1"/>
                </a:solidFill>
                <a:ea typeface="Calibri"/>
                <a:cs typeface="Times New Roman"/>
              </a:rPr>
              <a:t>Addition</a:t>
            </a:r>
            <a:br>
              <a:rPr lang="en-US" sz="1400" dirty="0" smtClean="0">
                <a:solidFill>
                  <a:schemeClr val="tx1"/>
                </a:solidFill>
                <a:ea typeface="Calibri"/>
                <a:cs typeface="Times New Roman"/>
              </a:rPr>
            </a:br>
            <a:r>
              <a:rPr lang="en-US" sz="1400" b="1" dirty="0" smtClean="0">
                <a:solidFill>
                  <a:schemeClr val="tx1"/>
                </a:solidFill>
                <a:ea typeface="Calibri"/>
                <a:cs typeface="Times New Roman"/>
              </a:rPr>
              <a:t>Writing</a:t>
            </a:r>
            <a:r>
              <a:rPr lang="en-US" sz="1400" b="1" dirty="0">
                <a:solidFill>
                  <a:schemeClr val="tx1"/>
                </a:solidFill>
                <a:ea typeface="Calibri"/>
                <a:cs typeface="Times New Roman"/>
              </a:rPr>
              <a:t>: </a:t>
            </a:r>
            <a:r>
              <a:rPr lang="en-US" sz="1400" dirty="0">
                <a:solidFill>
                  <a:schemeClr val="tx1"/>
                </a:solidFill>
                <a:ea typeface="Calibri"/>
                <a:cs typeface="Times New Roman"/>
              </a:rPr>
              <a:t>Complete Sentences / Details</a:t>
            </a:r>
            <a:br>
              <a:rPr lang="en-US" sz="1400" dirty="0">
                <a:solidFill>
                  <a:schemeClr val="tx1"/>
                </a:solidFill>
                <a:ea typeface="Calibri"/>
                <a:cs typeface="Times New Roman"/>
              </a:rPr>
            </a:br>
            <a:r>
              <a:rPr lang="en-US" sz="1400" b="1" dirty="0">
                <a:solidFill>
                  <a:schemeClr val="tx1"/>
                </a:solidFill>
                <a:ea typeface="Calibri"/>
                <a:cs typeface="Times New Roman"/>
              </a:rPr>
              <a:t>Social Studies</a:t>
            </a:r>
            <a:r>
              <a:rPr lang="en-US" sz="1400" b="1" dirty="0" smtClean="0">
                <a:solidFill>
                  <a:schemeClr val="tx1"/>
                </a:solidFill>
                <a:ea typeface="Calibri"/>
                <a:cs typeface="Times New Roman"/>
              </a:rPr>
              <a:t>: </a:t>
            </a:r>
            <a:r>
              <a:rPr lang="en-US" sz="1300" dirty="0" smtClean="0">
                <a:solidFill>
                  <a:schemeClr val="tx1"/>
                </a:solidFill>
                <a:ea typeface="Calibri"/>
                <a:cs typeface="Times New Roman"/>
              </a:rPr>
              <a:t>Election </a:t>
            </a:r>
            <a:r>
              <a:rPr lang="en-US" sz="1300" dirty="0" smtClean="0">
                <a:solidFill>
                  <a:schemeClr val="tx1"/>
                </a:solidFill>
                <a:ea typeface="Calibri"/>
                <a:cs typeface="Times New Roman"/>
              </a:rPr>
              <a:t>Day/Veterans’ Day</a:t>
            </a:r>
            <a:endParaRPr lang="en-US" sz="1300" dirty="0">
              <a:solidFill>
                <a:schemeClr val="tx1"/>
              </a:solidFill>
              <a:ea typeface="Calibri"/>
              <a:cs typeface="Times New Roman"/>
            </a:endParaRPr>
          </a:p>
          <a:p>
            <a:pPr>
              <a:lnSpc>
                <a:spcPct val="115000"/>
              </a:lnSpc>
              <a:spcAft>
                <a:spcPts val="1000"/>
              </a:spcAft>
            </a:pPr>
            <a:r>
              <a:rPr lang="en-US" sz="1400" b="1" i="1" dirty="0">
                <a:solidFill>
                  <a:schemeClr val="tx1"/>
                </a:solidFill>
                <a:ea typeface="Calibri"/>
                <a:cs typeface="Aharoni" panose="02010803020104030203" pitchFamily="2" charset="-79"/>
              </a:rPr>
              <a:t>Read 20 minutes each evening.</a:t>
            </a:r>
          </a:p>
          <a:p>
            <a:pPr>
              <a:lnSpc>
                <a:spcPct val="115000"/>
              </a:lnSpc>
              <a:spcAft>
                <a:spcPts val="1000"/>
              </a:spcAft>
            </a:pPr>
            <a:r>
              <a:rPr lang="en-US" sz="1400" b="1" i="1" dirty="0">
                <a:solidFill>
                  <a:schemeClr val="tx1"/>
                </a:solidFill>
                <a:ea typeface="Calibri"/>
                <a:cs typeface="Aharoni" panose="02010803020104030203" pitchFamily="2" charset="-79"/>
              </a:rPr>
              <a:t/>
            </a:r>
            <a:br>
              <a:rPr lang="en-US" sz="1400" b="1" i="1" dirty="0">
                <a:solidFill>
                  <a:schemeClr val="tx1"/>
                </a:solidFill>
                <a:ea typeface="Calibri"/>
                <a:cs typeface="Aharoni" panose="02010803020104030203" pitchFamily="2" charset="-79"/>
              </a:rPr>
            </a:br>
            <a:endParaRPr lang="en-US" sz="1400" dirty="0">
              <a:solidFill>
                <a:schemeClr val="tx1"/>
              </a:solidFill>
              <a:ea typeface="Calibri"/>
              <a:cs typeface="Aharoni" panose="02010803020104030203" pitchFamily="2" charset="-79"/>
            </a:endParaRPr>
          </a:p>
        </p:txBody>
      </p:sp>
      <p:sp>
        <p:nvSpPr>
          <p:cNvPr id="17" name="TextBox 16"/>
          <p:cNvSpPr txBox="1"/>
          <p:nvPr/>
        </p:nvSpPr>
        <p:spPr>
          <a:xfrm>
            <a:off x="304800" y="381000"/>
            <a:ext cx="3505200" cy="369332"/>
          </a:xfrm>
          <a:prstGeom prst="rect">
            <a:avLst/>
          </a:prstGeom>
          <a:noFill/>
        </p:spPr>
        <p:txBody>
          <a:bodyPr wrap="square" rtlCol="0">
            <a:spAutoFit/>
          </a:bodyPr>
          <a:lstStyle/>
          <a:p>
            <a:endParaRPr lang="en-US" dirty="0"/>
          </a:p>
        </p:txBody>
      </p:sp>
      <p:pic>
        <p:nvPicPr>
          <p:cNvPr id="11274" name="Picture 10" descr="http://content.mycutegraphics.com/graphics/month/november/month-november-autumn.png"/>
          <p:cNvPicPr>
            <a:picLocks noChangeAspect="1" noChangeArrowheads="1"/>
          </p:cNvPicPr>
          <p:nvPr/>
        </p:nvPicPr>
        <p:blipFill>
          <a:blip r:embed="rId3" cstate="print"/>
          <a:srcRect/>
          <a:stretch>
            <a:fillRect/>
          </a:stretch>
        </p:blipFill>
        <p:spPr bwMode="auto">
          <a:xfrm>
            <a:off x="381000" y="235393"/>
            <a:ext cx="3352801" cy="1212407"/>
          </a:xfrm>
          <a:prstGeom prst="rect">
            <a:avLst/>
          </a:prstGeom>
          <a:noFill/>
        </p:spPr>
      </p:pic>
      <p:sp>
        <p:nvSpPr>
          <p:cNvPr id="19" name="TextBox 18"/>
          <p:cNvSpPr txBox="1"/>
          <p:nvPr/>
        </p:nvSpPr>
        <p:spPr>
          <a:xfrm>
            <a:off x="3989165" y="168056"/>
            <a:ext cx="2699229" cy="37548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lnSpc>
                <a:spcPct val="115000"/>
              </a:lnSpc>
              <a:spcAft>
                <a:spcPts val="1000"/>
              </a:spcAft>
            </a:pPr>
            <a:r>
              <a:rPr lang="en-US" sz="1600" b="1" dirty="0" smtClean="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NOV. 7-10, </a:t>
            </a:r>
            <a:r>
              <a:rPr lang="en-US" sz="1600" b="1" dirty="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2016</a:t>
            </a:r>
            <a:endParaRPr lang="en-US" sz="1050" dirty="0">
              <a:ea typeface="Calibri"/>
              <a:cs typeface="Times New Roman"/>
            </a:endParaRPr>
          </a:p>
        </p:txBody>
      </p:sp>
      <p:sp>
        <p:nvSpPr>
          <p:cNvPr id="20" name="TextBox 19"/>
          <p:cNvSpPr txBox="1"/>
          <p:nvPr/>
        </p:nvSpPr>
        <p:spPr>
          <a:xfrm rot="16200000">
            <a:off x="1870812" y="7136593"/>
            <a:ext cx="3352800" cy="357214"/>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lnSpc>
                <a:spcPct val="115000"/>
              </a:lnSpc>
              <a:spcAft>
                <a:spcPts val="1000"/>
              </a:spcAft>
            </a:pPr>
            <a:r>
              <a:rPr lang="en-US" sz="1600" b="1" dirty="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IMPORTANT DATES</a:t>
            </a:r>
            <a:endParaRPr lang="en-US" sz="1050" dirty="0">
              <a:ea typeface="Calibri"/>
              <a:cs typeface="Times New Roman"/>
            </a:endParaRPr>
          </a:p>
        </p:txBody>
      </p:sp>
      <p:pic>
        <p:nvPicPr>
          <p:cNvPr id="11278" name="Picture 14" descr="Cooked Turkey"/>
          <p:cNvPicPr>
            <a:picLocks noChangeAspect="1" noChangeArrowheads="1"/>
          </p:cNvPicPr>
          <p:nvPr/>
        </p:nvPicPr>
        <p:blipFill>
          <a:blip r:embed="rId4" cstate="print"/>
          <a:srcRect/>
          <a:stretch>
            <a:fillRect/>
          </a:stretch>
        </p:blipFill>
        <p:spPr bwMode="auto">
          <a:xfrm>
            <a:off x="3538791" y="543543"/>
            <a:ext cx="3084422" cy="1752600"/>
          </a:xfrm>
          <a:prstGeom prst="rect">
            <a:avLst/>
          </a:prstGeom>
          <a:noFill/>
        </p:spPr>
      </p:pic>
      <p:sp>
        <p:nvSpPr>
          <p:cNvPr id="14" name="TextBox 13"/>
          <p:cNvSpPr txBox="1"/>
          <p:nvPr/>
        </p:nvSpPr>
        <p:spPr>
          <a:xfrm>
            <a:off x="3938002" y="585814"/>
            <a:ext cx="2286000" cy="1587614"/>
          </a:xfrm>
          <a:prstGeom prst="rect">
            <a:avLst/>
          </a:prstGeom>
          <a:noFill/>
        </p:spPr>
        <p:txBody>
          <a:bodyPr wrap="square" rtlCol="0">
            <a:spAutoFit/>
          </a:bodyPr>
          <a:lstStyle/>
          <a:p>
            <a:pPr algn="ctr">
              <a:lnSpc>
                <a:spcPct val="115000"/>
              </a:lnSpc>
              <a:spcAft>
                <a:spcPts val="1000"/>
              </a:spcAft>
            </a:pPr>
            <a:r>
              <a:rPr lang="en-US" sz="1400" dirty="0">
                <a:solidFill>
                  <a:srgbClr val="000000"/>
                </a:solidFill>
                <a:latin typeface="Agency FB" panose="020B0503020202020204" pitchFamily="34" charset="0"/>
                <a:ea typeface="Calibri"/>
                <a:cs typeface="Times New Roman"/>
              </a:rPr>
              <a:t>Ms. Crouse and</a:t>
            </a:r>
            <a:br>
              <a:rPr lang="en-US" sz="1400" dirty="0">
                <a:solidFill>
                  <a:srgbClr val="000000"/>
                </a:solidFill>
                <a:latin typeface="Agency FB" panose="020B0503020202020204" pitchFamily="34" charset="0"/>
                <a:ea typeface="Calibri"/>
                <a:cs typeface="Times New Roman"/>
              </a:rPr>
            </a:br>
            <a:r>
              <a:rPr lang="en-US" sz="1400" dirty="0">
                <a:solidFill>
                  <a:srgbClr val="000000"/>
                </a:solidFill>
                <a:latin typeface="Agency FB" panose="020B0503020202020204" pitchFamily="34" charset="0"/>
                <a:ea typeface="Calibri"/>
                <a:cs typeface="Times New Roman"/>
              </a:rPr>
              <a:t>Mrs. </a:t>
            </a:r>
            <a:r>
              <a:rPr lang="en-US" sz="1400" dirty="0" err="1">
                <a:solidFill>
                  <a:srgbClr val="000000"/>
                </a:solidFill>
                <a:latin typeface="Agency FB" panose="020B0503020202020204" pitchFamily="34" charset="0"/>
                <a:ea typeface="Calibri"/>
                <a:cs typeface="Times New Roman"/>
              </a:rPr>
              <a:t>Leverence</a:t>
            </a:r>
            <a:endParaRPr lang="en-US" sz="1400" dirty="0">
              <a:latin typeface="Agency FB" panose="020B0503020202020204" pitchFamily="34" charset="0"/>
              <a:ea typeface="Calibri"/>
              <a:cs typeface="Times New Roman"/>
            </a:endParaRPr>
          </a:p>
          <a:p>
            <a:pPr algn="ctr">
              <a:lnSpc>
                <a:spcPct val="115000"/>
              </a:lnSpc>
              <a:spcAft>
                <a:spcPts val="1000"/>
              </a:spcAft>
            </a:pPr>
            <a:r>
              <a:rPr lang="en-US" sz="1400" dirty="0">
                <a:latin typeface="Agency FB" panose="020B0503020202020204" pitchFamily="34" charset="0"/>
                <a:ea typeface="Calibri"/>
                <a:cs typeface="Times New Roman"/>
              </a:rPr>
              <a:t>Second Grade</a:t>
            </a:r>
          </a:p>
          <a:p>
            <a:pPr algn="ctr">
              <a:lnSpc>
                <a:spcPct val="115000"/>
              </a:lnSpc>
              <a:spcAft>
                <a:spcPts val="1000"/>
              </a:spcAft>
            </a:pPr>
            <a:r>
              <a:rPr lang="en-US" sz="1400" dirty="0">
                <a:solidFill>
                  <a:srgbClr val="000000"/>
                </a:solidFill>
                <a:latin typeface="Agency FB" panose="020B0503020202020204" pitchFamily="34" charset="0"/>
                <a:ea typeface="Calibri"/>
                <a:cs typeface="Times New Roman"/>
                <a:hlinkClick r:id="rId5"/>
              </a:rPr>
              <a:t>alcrouse@interact.ccsd.net</a:t>
            </a:r>
            <a:r>
              <a:rPr lang="en-US" sz="1400" dirty="0">
                <a:solidFill>
                  <a:srgbClr val="000000"/>
                </a:solidFill>
                <a:latin typeface="Agency FB" panose="020B0503020202020204" pitchFamily="34" charset="0"/>
                <a:ea typeface="Calibri"/>
                <a:cs typeface="Times New Roman"/>
              </a:rPr>
              <a:t/>
            </a:r>
            <a:br>
              <a:rPr lang="en-US" sz="1400" dirty="0">
                <a:solidFill>
                  <a:srgbClr val="000000"/>
                </a:solidFill>
                <a:latin typeface="Agency FB" panose="020B0503020202020204" pitchFamily="34" charset="0"/>
                <a:ea typeface="Calibri"/>
                <a:cs typeface="Times New Roman"/>
              </a:rPr>
            </a:br>
            <a:r>
              <a:rPr lang="en-US" sz="1400" dirty="0">
                <a:solidFill>
                  <a:srgbClr val="000000"/>
                </a:solidFill>
                <a:latin typeface="Agency FB" panose="020B0503020202020204" pitchFamily="34" charset="0"/>
                <a:ea typeface="Calibri"/>
                <a:cs typeface="Times New Roman"/>
                <a:hlinkClick r:id="rId6"/>
              </a:rPr>
              <a:t>aaleverence@interact.ccsd.ne</a:t>
            </a:r>
            <a:r>
              <a:rPr lang="en-US" sz="1400" dirty="0">
                <a:solidFill>
                  <a:srgbClr val="000000"/>
                </a:solidFill>
                <a:latin typeface="Agency FB" panose="020B0503020202020204" pitchFamily="34" charset="0"/>
                <a:ea typeface="Calibri"/>
                <a:cs typeface="Times New Roman"/>
              </a:rPr>
              <a:t>t </a:t>
            </a:r>
            <a:endParaRPr lang="en-US" sz="1400" dirty="0">
              <a:latin typeface="Agency FB" panose="020B0503020202020204" pitchFamily="34" charset="0"/>
              <a:ea typeface="Calibri"/>
              <a:cs typeface="Times New Roman"/>
            </a:endParaRPr>
          </a:p>
        </p:txBody>
      </p:sp>
      <p:pic>
        <p:nvPicPr>
          <p:cNvPr id="11280" name="Picture 16" descr="Turkey and Pumpkins"/>
          <p:cNvPicPr>
            <a:picLocks noChangeAspect="1" noChangeArrowheads="1"/>
          </p:cNvPicPr>
          <p:nvPr/>
        </p:nvPicPr>
        <p:blipFill>
          <a:blip r:embed="rId7" cstate="print"/>
          <a:srcRect/>
          <a:stretch>
            <a:fillRect/>
          </a:stretch>
        </p:blipFill>
        <p:spPr bwMode="auto">
          <a:xfrm>
            <a:off x="0" y="7602166"/>
            <a:ext cx="1600200" cy="1541834"/>
          </a:xfrm>
          <a:prstGeom prst="rect">
            <a:avLst/>
          </a:prstGeom>
          <a:noFill/>
        </p:spPr>
      </p:pic>
      <p:pic>
        <p:nvPicPr>
          <p:cNvPr id="11284" name="Picture 20" descr="Ear of Corn"/>
          <p:cNvPicPr>
            <a:picLocks noChangeAspect="1" noChangeArrowheads="1"/>
          </p:cNvPicPr>
          <p:nvPr/>
        </p:nvPicPr>
        <p:blipFill>
          <a:blip r:embed="rId8" cstate="print"/>
          <a:srcRect/>
          <a:stretch>
            <a:fillRect/>
          </a:stretch>
        </p:blipFill>
        <p:spPr bwMode="auto">
          <a:xfrm>
            <a:off x="6224002" y="8330888"/>
            <a:ext cx="633998" cy="813112"/>
          </a:xfrm>
          <a:prstGeom prst="rect">
            <a:avLst/>
          </a:prstGeom>
          <a:noFill/>
        </p:spPr>
      </p:pic>
      <p:pic>
        <p:nvPicPr>
          <p:cNvPr id="27" name="Picture 20" descr="Ear of Corn"/>
          <p:cNvPicPr>
            <a:picLocks noChangeAspect="1" noChangeArrowheads="1"/>
          </p:cNvPicPr>
          <p:nvPr/>
        </p:nvPicPr>
        <p:blipFill>
          <a:blip r:embed="rId8" cstate="print"/>
          <a:srcRect/>
          <a:stretch>
            <a:fillRect/>
          </a:stretch>
        </p:blipFill>
        <p:spPr bwMode="auto">
          <a:xfrm>
            <a:off x="5791200" y="8330888"/>
            <a:ext cx="633998" cy="8131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44</Words>
  <Application>Microsoft Office PowerPoint</Application>
  <PresentationFormat>On-screen Show (4:3)</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WCPS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megan.alessi</dc:creator>
  <cp:lastModifiedBy>LocalAdmin</cp:lastModifiedBy>
  <cp:revision>22</cp:revision>
  <dcterms:created xsi:type="dcterms:W3CDTF">2012-10-11T13:58:26Z</dcterms:created>
  <dcterms:modified xsi:type="dcterms:W3CDTF">2016-11-07T22:06:25Z</dcterms:modified>
</cp:coreProperties>
</file>